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65" r:id="rId6"/>
    <p:sldId id="266" r:id="rId7"/>
    <p:sldId id="267" r:id="rId8"/>
    <p:sldId id="268" r:id="rId9"/>
    <p:sldId id="269" r:id="rId10"/>
    <p:sldId id="270" r:id="rId11"/>
    <p:sldId id="264" r:id="rId12"/>
    <p:sldId id="261" r:id="rId13"/>
    <p:sldId id="262" r:id="rId14"/>
  </p:sldIdLst>
  <p:sldSz cx="9144000" cy="5143500" type="screen16x9"/>
  <p:notesSz cx="6858000" cy="9144000"/>
  <p:embeddedFontLst>
    <p:embeddedFont>
      <p:font typeface="Agency FB" panose="020B0503020202020204" pitchFamily="34" charset="0"/>
      <p:regular r:id="rId16"/>
      <p:bold r:id="rId17"/>
    </p:embeddedFont>
    <p:embeddedFont>
      <p:font typeface="Calibri" panose="020F0502020204030204" pitchFamily="34" charset="0"/>
      <p:regular r:id="rId18"/>
      <p:bold r:id="rId19"/>
      <p:italic r:id="rId20"/>
      <p:boldItalic r:id="rId21"/>
    </p:embeddedFont>
    <p:embeddedFont>
      <p:font typeface="EB Garamond" panose="00000500000000000000" pitchFamily="2" charset="0"/>
      <p:regular r:id="rId22"/>
      <p:bold r:id="rId23"/>
      <p:italic r:id="rId24"/>
      <p:boldItalic r:id="rId25"/>
    </p:embeddedFont>
    <p:embeddedFont>
      <p:font typeface="EB Garamond Medium" panose="00000600000000000000" pitchFamily="2" charset="0"/>
      <p:regular r:id="rId26"/>
      <p:bold r:id="rId27"/>
      <p:italic r:id="rId28"/>
      <p:boldItalic r:id="rId29"/>
    </p:embeddedFont>
    <p:embeddedFont>
      <p:font typeface="EB Garamond SemiBold" panose="00000700000000000000" pitchFamily="2" charset="0"/>
      <p:regular r:id="rId30"/>
      <p:bold r:id="rId31"/>
      <p:italic r:id="rId32"/>
      <p:boldItalic r:id="rId33"/>
    </p:embeddedFont>
    <p:embeddedFont>
      <p:font typeface="Public Sans" panose="020B060402020202020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tableStyles" Target="tableStyles.xml"/><Relationship Id="rId20" Type="http://schemas.openxmlformats.org/officeDocument/2006/relationships/font" Target="fonts/font5.fntdata"/><Relationship Id="rId41"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iruv"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“E-Commerce”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SRS for E-commerce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2B27C-68FA-8EE9-F073-E81DAA6D094D}"/>
              </a:ext>
            </a:extLst>
          </p:cNvPr>
          <p:cNvSpPr txBox="1"/>
          <p:nvPr/>
        </p:nvSpPr>
        <p:spPr>
          <a:xfrm>
            <a:off x="578644" y="278309"/>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7)        Future of ecommerce : </a:t>
            </a:r>
            <a:endParaRPr lang="en-IN" dirty="0"/>
          </a:p>
        </p:txBody>
      </p:sp>
      <p:sp>
        <p:nvSpPr>
          <p:cNvPr id="5" name="TextBox 4">
            <a:extLst>
              <a:ext uri="{FF2B5EF4-FFF2-40B4-BE49-F238E27FC236}">
                <a16:creationId xmlns:a16="http://schemas.microsoft.com/office/drawing/2014/main" id="{B3F4C0BA-BC7F-2B41-C31E-AE7992CD0BEC}"/>
              </a:ext>
            </a:extLst>
          </p:cNvPr>
          <p:cNvSpPr txBox="1"/>
          <p:nvPr/>
        </p:nvSpPr>
        <p:spPr>
          <a:xfrm>
            <a:off x="1243013" y="690950"/>
            <a:ext cx="3636168" cy="3452425"/>
          </a:xfrm>
          <a:prstGeom prst="rect">
            <a:avLst/>
          </a:prstGeom>
          <a:noFill/>
        </p:spPr>
        <p:txBody>
          <a:bodyPr wrap="square">
            <a:spAutoFit/>
          </a:bodyPr>
          <a:lstStyle/>
          <a:p>
            <a:pPr marL="342900" indent="-342900">
              <a:lnSpc>
                <a:spcPct val="200000"/>
              </a:lnSpc>
              <a:buFont typeface="+mj-lt"/>
              <a:buAutoNum type="arabicParenR"/>
            </a:pPr>
            <a:r>
              <a:rPr lang="en-US" dirty="0"/>
              <a:t>Growth and expansion of online marketplaces</a:t>
            </a:r>
          </a:p>
          <a:p>
            <a:pPr marL="342900" indent="-342900">
              <a:lnSpc>
                <a:spcPct val="200000"/>
              </a:lnSpc>
              <a:buFont typeface="+mj-lt"/>
              <a:buAutoNum type="arabicParenR"/>
            </a:pPr>
            <a:r>
              <a:rPr lang="en-US" dirty="0"/>
              <a:t>Increased use of mobile devices for ecommerce</a:t>
            </a:r>
          </a:p>
          <a:p>
            <a:pPr marL="342900" indent="-342900">
              <a:lnSpc>
                <a:spcPct val="200000"/>
              </a:lnSpc>
              <a:buFont typeface="+mj-lt"/>
              <a:buAutoNum type="arabicParenR"/>
            </a:pPr>
            <a:r>
              <a:rPr lang="en-US" dirty="0"/>
              <a:t>Continued focus on personalization and customization</a:t>
            </a:r>
          </a:p>
          <a:p>
            <a:pPr marL="342900" indent="-342900">
              <a:lnSpc>
                <a:spcPct val="200000"/>
              </a:lnSpc>
              <a:buFont typeface="+mj-lt"/>
              <a:buAutoNum type="arabicParenR"/>
            </a:pPr>
            <a:r>
              <a:rPr lang="en-US" dirty="0"/>
              <a:t>Advances in artificial intelligence and automation</a:t>
            </a:r>
            <a:endParaRPr lang="en-IN" dirty="0"/>
          </a:p>
        </p:txBody>
      </p:sp>
      <p:pic>
        <p:nvPicPr>
          <p:cNvPr id="7" name="Picture 6">
            <a:extLst>
              <a:ext uri="{FF2B5EF4-FFF2-40B4-BE49-F238E27FC236}">
                <a16:creationId xmlns:a16="http://schemas.microsoft.com/office/drawing/2014/main" id="{A408F5D7-05E5-DC88-0CD2-3A10ED89CA86}"/>
              </a:ext>
            </a:extLst>
          </p:cNvPr>
          <p:cNvPicPr>
            <a:picLocks noChangeAspect="1"/>
          </p:cNvPicPr>
          <p:nvPr/>
        </p:nvPicPr>
        <p:blipFill>
          <a:blip r:embed="rId2"/>
          <a:stretch>
            <a:fillRect/>
          </a:stretch>
        </p:blipFill>
        <p:spPr>
          <a:xfrm>
            <a:off x="4936331" y="432197"/>
            <a:ext cx="3764756" cy="3936206"/>
          </a:xfrm>
          <a:prstGeom prst="rect">
            <a:avLst/>
          </a:prstGeom>
        </p:spPr>
      </p:pic>
    </p:spTree>
    <p:extLst>
      <p:ext uri="{BB962C8B-B14F-4D97-AF65-F5344CB8AC3E}">
        <p14:creationId xmlns:p14="http://schemas.microsoft.com/office/powerpoint/2010/main" val="3523918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78E61F-D1E6-0EBA-42CD-88245235DC6D}"/>
              </a:ext>
            </a:extLst>
          </p:cNvPr>
          <p:cNvSpPr txBox="1"/>
          <p:nvPr/>
        </p:nvSpPr>
        <p:spPr>
          <a:xfrm>
            <a:off x="657225" y="271165"/>
            <a:ext cx="4572000" cy="954107"/>
          </a:xfrm>
          <a:prstGeom prst="rect">
            <a:avLst/>
          </a:prstGeom>
          <a:noFill/>
        </p:spPr>
        <p:txBody>
          <a:bodyPr wrap="square">
            <a:spAutoFit/>
          </a:bodyPr>
          <a:lstStyle/>
          <a:p>
            <a:r>
              <a:rPr lang="en-US" b="1" dirty="0">
                <a:solidFill>
                  <a:srgbClr val="0B5394"/>
                </a:solidFill>
                <a:latin typeface="EB Garamond Medium"/>
                <a:ea typeface="EB Garamond Medium"/>
                <a:cs typeface="EB Garamond Medium"/>
                <a:sym typeface="EB Garamond Medium"/>
              </a:rPr>
              <a:t>7</a:t>
            </a:r>
            <a:r>
              <a:rPr lang="en-US" sz="1400" b="1" dirty="0">
                <a:solidFill>
                  <a:srgbClr val="0B5394"/>
                </a:solidFill>
                <a:latin typeface="EB Garamond Medium"/>
                <a:ea typeface="EB Garamond Medium"/>
                <a:cs typeface="EB Garamond Medium"/>
                <a:sym typeface="EB Garamond Medium"/>
              </a:rPr>
              <a:t>)         References :</a:t>
            </a:r>
          </a:p>
          <a:p>
            <a:endParaRPr lang="en-US" sz="1400" b="1" dirty="0">
              <a:solidFill>
                <a:srgbClr val="0B5394"/>
              </a:solidFill>
              <a:latin typeface="EB Garamond Medium"/>
              <a:ea typeface="EB Garamond Medium"/>
              <a:cs typeface="EB Garamond Medium"/>
              <a:sym typeface="EB Garamond Medium"/>
            </a:endParaRPr>
          </a:p>
          <a:p>
            <a:endParaRPr lang="en-US" sz="1400" b="1" dirty="0">
              <a:solidFill>
                <a:srgbClr val="0B5394"/>
              </a:solidFill>
              <a:latin typeface="EB Garamond Medium"/>
              <a:ea typeface="EB Garamond Medium"/>
              <a:cs typeface="EB Garamond Medium"/>
              <a:sym typeface="EB Garamond Medium"/>
            </a:endParaRPr>
          </a:p>
          <a:p>
            <a:endParaRPr lang="en-IN" dirty="0"/>
          </a:p>
        </p:txBody>
      </p:sp>
      <p:sp>
        <p:nvSpPr>
          <p:cNvPr id="7" name="TextBox 6">
            <a:extLst>
              <a:ext uri="{FF2B5EF4-FFF2-40B4-BE49-F238E27FC236}">
                <a16:creationId xmlns:a16="http://schemas.microsoft.com/office/drawing/2014/main" id="{58BC5B99-3C95-68F2-7408-325BEE7EEC21}"/>
              </a:ext>
            </a:extLst>
          </p:cNvPr>
          <p:cNvSpPr txBox="1"/>
          <p:nvPr/>
        </p:nvSpPr>
        <p:spPr>
          <a:xfrm>
            <a:off x="1100138" y="583794"/>
            <a:ext cx="7450931" cy="3903441"/>
          </a:xfrm>
          <a:prstGeom prst="rect">
            <a:avLst/>
          </a:prstGeom>
          <a:noFill/>
        </p:spPr>
        <p:txBody>
          <a:bodyPr wrap="square">
            <a:spAutoFit/>
          </a:bodyPr>
          <a:lstStyle/>
          <a:p>
            <a:pPr marL="342900" indent="-342900">
              <a:lnSpc>
                <a:spcPct val="200000"/>
              </a:lnSpc>
              <a:buFont typeface="+mj-lt"/>
              <a:buAutoNum type="arabicParenR"/>
            </a:pPr>
            <a:r>
              <a:rPr lang="en-US" dirty="0"/>
              <a:t>"Retail e-commerce sales CAGR forecast in selected countries from 2016 to 2021". Statista. October 2016. Archived from the original on 26 November 2017. Retrieved 4 May 2021.</a:t>
            </a:r>
          </a:p>
          <a:p>
            <a:pPr marL="342900" indent="-342900">
              <a:lnSpc>
                <a:spcPct val="200000"/>
              </a:lnSpc>
              <a:buFont typeface="+mj-lt"/>
              <a:buAutoNum type="arabicParenR"/>
            </a:pPr>
            <a:r>
              <a:rPr lang="en-US" dirty="0"/>
              <a:t> </a:t>
            </a:r>
            <a:r>
              <a:rPr lang="en-US" dirty="0" err="1"/>
              <a:t>Wienclaw</a:t>
            </a:r>
            <a:r>
              <a:rPr lang="en-US" dirty="0"/>
              <a:t>, Ruth A. (2013). "B2B Business Models" (PDF). Research Starters: Business. Archived (PDF) from the original on 18 July 2013. Retrieved 4 May 2021.</a:t>
            </a:r>
          </a:p>
          <a:p>
            <a:pPr marL="342900" indent="-342900">
              <a:lnSpc>
                <a:spcPct val="200000"/>
              </a:lnSpc>
              <a:buFont typeface="+mj-lt"/>
              <a:buAutoNum type="arabicParenR"/>
            </a:pPr>
            <a:r>
              <a:rPr lang="en-US" dirty="0"/>
              <a:t>Subramani, Mani; Walden, Eric (June 2001). "The Impact of E-Commerce Announcements on the Market Value of Firms". Information Systems Research.          12 (2):135–154. doi:10.1287/isre.12.2.135.9698. ISSN 1047-7047.</a:t>
            </a:r>
          </a:p>
          <a:p>
            <a:pPr marL="342900" indent="-342900">
              <a:lnSpc>
                <a:spcPct val="200000"/>
              </a:lnSpc>
              <a:buFont typeface="+mj-lt"/>
              <a:buAutoNum type="arabicParenR"/>
            </a:pPr>
            <a:endParaRPr lang="en-IN" dirty="0"/>
          </a:p>
        </p:txBody>
      </p:sp>
    </p:spTree>
    <p:extLst>
      <p:ext uri="{BB962C8B-B14F-4D97-AF65-F5344CB8AC3E}">
        <p14:creationId xmlns:p14="http://schemas.microsoft.com/office/powerpoint/2010/main" val="366591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41"/>
            <a:ext cx="2722200" cy="307736"/>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dirty="0">
                <a:solidFill>
                  <a:schemeClr val="tx2"/>
                </a:solidFill>
                <a:latin typeface="EB Garamond SemiBold"/>
                <a:ea typeface="EB Garamond SemiBold"/>
                <a:cs typeface="EB Garamond SemiBold"/>
                <a:sym typeface="EB Garamond SemiBold"/>
                <a:hlinkClick r:id="rId3">
                  <a:extLst>
                    <a:ext uri="{A12FA001-AC4F-418D-AE19-62706E023703}">
                      <ahyp:hlinkClr xmlns:ahyp="http://schemas.microsoft.com/office/drawing/2018/hyperlinkcolor" val="tx"/>
                    </a:ext>
                  </a:extLst>
                </a:hlinkClick>
              </a:rPr>
              <a:t>https://github.com/Thiruv</a:t>
            </a:r>
            <a:endParaRPr b="0" i="0" dirty="0">
              <a:solidFill>
                <a:schemeClr val="tx2"/>
              </a:solidFill>
              <a:latin typeface="EB Garamond SemiBold"/>
              <a:ea typeface="EB Garamond SemiBold"/>
              <a:cs typeface="EB Garamond SemiBold"/>
              <a:sym typeface="EB Garamon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err="1">
                <a:solidFill>
                  <a:schemeClr val="lt2"/>
                </a:solidFill>
                <a:latin typeface="EB Garamond"/>
                <a:ea typeface="EB Garamond"/>
                <a:cs typeface="EB Garamond"/>
                <a:sym typeface="EB Garamond"/>
              </a:rPr>
              <a:t>Amkart</a:t>
            </a:r>
            <a:r>
              <a:rPr lang="en-US" sz="1829" dirty="0">
                <a:solidFill>
                  <a:schemeClr val="lt2"/>
                </a:solidFill>
                <a:latin typeface="EB Garamond"/>
                <a:ea typeface="EB Garamond"/>
                <a:cs typeface="EB Garamond"/>
                <a:sym typeface="EB Garamond"/>
              </a:rPr>
              <a:t>     </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E-com is buying and selling of goods &amp; services , over an electronic network, primarily the internet .</a:t>
            </a:r>
            <a:endParaRPr dirty="0">
              <a:latin typeface="EB Garamond Medium"/>
              <a:ea typeface="EB Garamond Medium"/>
              <a:cs typeface="EB Garamond Medium"/>
              <a:sym typeface="EB Garamond Medium"/>
            </a:endParaRPr>
          </a:p>
        </p:txBody>
      </p:sp>
      <p:graphicFrame>
        <p:nvGraphicFramePr>
          <p:cNvPr id="1842" name="Google Shape;1842;p210"/>
          <p:cNvGraphicFramePr/>
          <p:nvPr>
            <p:extLst>
              <p:ext uri="{D42A27DB-BD31-4B8C-83A1-F6EECF244321}">
                <p14:modId xmlns:p14="http://schemas.microsoft.com/office/powerpoint/2010/main" val="384492538"/>
              </p:ext>
            </p:extLst>
          </p:nvPr>
        </p:nvGraphicFramePr>
        <p:xfrm>
          <a:off x="152400" y="2034540"/>
          <a:ext cx="4427289" cy="1866900"/>
        </p:xfrm>
        <a:graphic>
          <a:graphicData uri="http://schemas.openxmlformats.org/drawingml/2006/table">
            <a:tbl>
              <a:tblPr>
                <a:noFill/>
                <a:tableStyleId>{11988E83-D4C4-4DDE-B1E8-2A12097C507F}</a:tableStyleId>
              </a:tblPr>
              <a:tblGrid>
                <a:gridCol w="1648784">
                  <a:extLst>
                    <a:ext uri="{9D8B030D-6E8A-4147-A177-3AD203B41FA5}">
                      <a16:colId xmlns:a16="http://schemas.microsoft.com/office/drawing/2014/main" val="20000"/>
                    </a:ext>
                  </a:extLst>
                </a:gridCol>
                <a:gridCol w="1770916">
                  <a:extLst>
                    <a:ext uri="{9D8B030D-6E8A-4147-A177-3AD203B41FA5}">
                      <a16:colId xmlns:a16="http://schemas.microsoft.com/office/drawing/2014/main" val="20001"/>
                    </a:ext>
                  </a:extLst>
                </a:gridCol>
                <a:gridCol w="1007589">
                  <a:extLst>
                    <a:ext uri="{9D8B030D-6E8A-4147-A177-3AD203B41FA5}">
                      <a16:colId xmlns:a16="http://schemas.microsoft.com/office/drawing/2014/main" val="20002"/>
                    </a:ext>
                  </a:extLst>
                </a:gridCol>
              </a:tblGrid>
              <a:tr h="466725">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466725">
                <a:tc>
                  <a:txBody>
                    <a:bodyPr/>
                    <a:lstStyle/>
                    <a:p>
                      <a:pPr marL="0" lvl="0" indent="0" algn="l" rtl="0">
                        <a:spcBef>
                          <a:spcPts val="0"/>
                        </a:spcBef>
                        <a:spcAft>
                          <a:spcPts val="0"/>
                        </a:spcAft>
                        <a:buNone/>
                      </a:pPr>
                      <a:r>
                        <a:rPr lang="en-IN" dirty="0"/>
                        <a:t>2115a27</a:t>
                      </a:r>
                      <a:endParaRPr dirty="0"/>
                    </a:p>
                  </a:txBody>
                  <a:tcPr marL="91425" marR="91425" marT="91425" marB="91425"/>
                </a:tc>
                <a:tc>
                  <a:txBody>
                    <a:bodyPr/>
                    <a:lstStyle/>
                    <a:p>
                      <a:pPr marL="0" lvl="0" indent="0" algn="l" rtl="0">
                        <a:spcBef>
                          <a:spcPts val="0"/>
                        </a:spcBef>
                        <a:spcAft>
                          <a:spcPts val="0"/>
                        </a:spcAft>
                        <a:buNone/>
                      </a:pPr>
                      <a:r>
                        <a:rPr lang="en-IN" dirty="0"/>
                        <a:t>THIRUMALAI V</a:t>
                      </a:r>
                      <a:endParaRPr dirty="0"/>
                    </a:p>
                  </a:txBody>
                  <a:tcPr marL="91425" marR="91425" marT="91425" marB="91425"/>
                </a:tc>
                <a:tc>
                  <a:txBody>
                    <a:bodyPr/>
                    <a:lstStyle/>
                    <a:p>
                      <a:pPr marL="0" lvl="0" indent="0" algn="l" rtl="0">
                        <a:spcBef>
                          <a:spcPts val="0"/>
                        </a:spcBef>
                        <a:spcAft>
                          <a:spcPts val="0"/>
                        </a:spcAft>
                        <a:buNone/>
                      </a:pPr>
                      <a:r>
                        <a:rPr lang="en-IN" dirty="0"/>
                        <a:t>     A2</a:t>
                      </a:r>
                      <a:endParaRPr dirty="0"/>
                    </a:p>
                  </a:txBody>
                  <a:tcPr marL="91425" marR="91425" marT="91425" marB="91425" anchor="ctr"/>
                </a:tc>
                <a:extLst>
                  <a:ext uri="{0D108BD9-81ED-4DB2-BD59-A6C34878D82A}">
                    <a16:rowId xmlns:a16="http://schemas.microsoft.com/office/drawing/2014/main" val="10001"/>
                  </a:ext>
                </a:extLst>
              </a:tr>
              <a:tr h="466725">
                <a:tc>
                  <a:txBody>
                    <a:bodyPr/>
                    <a:lstStyle/>
                    <a:p>
                      <a:pPr marL="0" lvl="0" indent="0" algn="l" rtl="0">
                        <a:spcBef>
                          <a:spcPts val="0"/>
                        </a:spcBef>
                        <a:spcAft>
                          <a:spcPts val="0"/>
                        </a:spcAft>
                        <a:buNone/>
                      </a:pPr>
                      <a:r>
                        <a:rPr lang="en-IN" dirty="0"/>
                        <a:t>2115a25</a:t>
                      </a:r>
                      <a:endParaRPr dirty="0"/>
                    </a:p>
                  </a:txBody>
                  <a:tcPr marL="91425" marR="91425" marT="91425" marB="91425"/>
                </a:tc>
                <a:tc>
                  <a:txBody>
                    <a:bodyPr/>
                    <a:lstStyle/>
                    <a:p>
                      <a:pPr marL="0" lvl="0" indent="0" algn="l" rtl="0">
                        <a:spcBef>
                          <a:spcPts val="0"/>
                        </a:spcBef>
                        <a:spcAft>
                          <a:spcPts val="0"/>
                        </a:spcAft>
                        <a:buNone/>
                      </a:pPr>
                      <a:r>
                        <a:rPr lang="en-IN" dirty="0"/>
                        <a:t>SIVANANDAM M</a:t>
                      </a:r>
                      <a:endParaRPr dirty="0"/>
                    </a:p>
                  </a:txBody>
                  <a:tcPr marL="91425" marR="91425" marT="91425" marB="91425"/>
                </a:tc>
                <a:tc>
                  <a:txBody>
                    <a:bodyPr/>
                    <a:lstStyle/>
                    <a:p>
                      <a:pPr marL="0" lvl="0" indent="0" algn="l" rtl="0">
                        <a:spcBef>
                          <a:spcPts val="0"/>
                        </a:spcBef>
                        <a:spcAft>
                          <a:spcPts val="0"/>
                        </a:spcAft>
                        <a:buNone/>
                      </a:pPr>
                      <a:r>
                        <a:rPr lang="en-IN" dirty="0"/>
                        <a:t>     A2</a:t>
                      </a:r>
                      <a:endParaRPr dirty="0"/>
                    </a:p>
                  </a:txBody>
                  <a:tcPr marL="91425" marR="91425" marT="91425" marB="91425"/>
                </a:tc>
                <a:extLst>
                  <a:ext uri="{0D108BD9-81ED-4DB2-BD59-A6C34878D82A}">
                    <a16:rowId xmlns:a16="http://schemas.microsoft.com/office/drawing/2014/main" val="10002"/>
                  </a:ext>
                </a:extLst>
              </a:tr>
              <a:tr h="466725">
                <a:tc>
                  <a:txBody>
                    <a:bodyPr/>
                    <a:lstStyle/>
                    <a:p>
                      <a:pPr marL="0" lvl="0" indent="0" algn="l" rtl="0">
                        <a:spcBef>
                          <a:spcPts val="0"/>
                        </a:spcBef>
                        <a:spcAft>
                          <a:spcPts val="0"/>
                        </a:spcAft>
                        <a:buNone/>
                      </a:pPr>
                      <a:r>
                        <a:rPr lang="en-IN" dirty="0"/>
                        <a:t>2115a240</a:t>
                      </a:r>
                      <a:endParaRPr dirty="0"/>
                    </a:p>
                  </a:txBody>
                  <a:tcPr marL="91425" marR="91425" marT="91425" marB="91425"/>
                </a:tc>
                <a:tc>
                  <a:txBody>
                    <a:bodyPr/>
                    <a:lstStyle/>
                    <a:p>
                      <a:pPr marL="0" lvl="0" indent="0" algn="l" rtl="0">
                        <a:spcBef>
                          <a:spcPts val="0"/>
                        </a:spcBef>
                        <a:spcAft>
                          <a:spcPts val="0"/>
                        </a:spcAft>
                        <a:buNone/>
                      </a:pPr>
                      <a:r>
                        <a:rPr lang="en-IN"/>
                        <a:t>SATHISH S</a:t>
                      </a:r>
                      <a:endParaRPr dirty="0"/>
                    </a:p>
                  </a:txBody>
                  <a:tcPr marL="91425" marR="91425" marT="91425" marB="91425"/>
                </a:tc>
                <a:tc>
                  <a:txBody>
                    <a:bodyPr/>
                    <a:lstStyle/>
                    <a:p>
                      <a:pPr marL="0" lvl="0" indent="0" algn="l" rtl="0">
                        <a:spcBef>
                          <a:spcPts val="0"/>
                        </a:spcBef>
                        <a:spcAft>
                          <a:spcPts val="0"/>
                        </a:spcAft>
                        <a:buNone/>
                      </a:pPr>
                      <a:r>
                        <a:rPr lang="en-IN" dirty="0"/>
                        <a:t>     A2</a:t>
                      </a:r>
                      <a:endParaRPr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2"/>
            <a:ext cx="6891900" cy="4167606"/>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Outline</a:t>
            </a:r>
          </a:p>
          <a:p>
            <a:pPr marL="0" lvl="0" indent="0" algn="l" rtl="0">
              <a:lnSpc>
                <a:spcPct val="107916"/>
              </a:lnSpc>
              <a:spcBef>
                <a:spcPts val="0"/>
              </a:spcBef>
              <a:spcAft>
                <a:spcPts val="0"/>
              </a:spcAft>
              <a:buNone/>
            </a:pPr>
            <a:endParaRPr sz="1600" b="1" dirty="0">
              <a:solidFill>
                <a:srgbClr val="0B5394"/>
              </a:solidFill>
              <a:latin typeface="EB Garamond Medium"/>
              <a:ea typeface="EB Garamond Medium"/>
              <a:cs typeface="EB Garamond Medium"/>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EB Garamond Medium"/>
                <a:sym typeface="EB Garamond Medium"/>
              </a:rPr>
              <a:t>What is E-commerce ?</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EB Garamond Medium"/>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Model</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Impact of E-commerce</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Advantages</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challenges</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Acquisition Timeline</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References</a:t>
            </a:r>
          </a:p>
          <a:p>
            <a:pPr marL="457200" lvl="0" indent="-317500" algn="l" rtl="0">
              <a:lnSpc>
                <a:spcPct val="107916"/>
              </a:lnSpc>
              <a:spcBef>
                <a:spcPts val="0"/>
              </a:spcBef>
              <a:spcAft>
                <a:spcPts val="0"/>
              </a:spcAft>
              <a:buClr>
                <a:schemeClr val="dk1"/>
              </a:buClr>
              <a:buSzPts val="1400"/>
              <a:buFont typeface="EB Garamond Medium"/>
              <a:buChar char="▪"/>
            </a:pPr>
            <a:endParaRPr lang="en-US" dirty="0">
              <a:solidFill>
                <a:schemeClr val="dk1"/>
              </a:solidFill>
              <a:latin typeface="EB Garamond Medium"/>
              <a:ea typeface="EB Garamond Medium"/>
              <a:cs typeface="Public Sans"/>
              <a:sym typeface="EB Garamond Medium"/>
            </a:endParaRPr>
          </a:p>
          <a:p>
            <a:pPr marL="139700" lvl="0" algn="l" rtl="0">
              <a:lnSpc>
                <a:spcPct val="107916"/>
              </a:lnSpc>
              <a:spcBef>
                <a:spcPts val="0"/>
              </a:spcBef>
              <a:spcAft>
                <a:spcPts val="0"/>
              </a:spcAft>
              <a:buClr>
                <a:schemeClr val="dk1"/>
              </a:buClr>
              <a:buSzPts val="1400"/>
            </a:pPr>
            <a:endParaRPr lang="en-US" dirty="0">
              <a:solidFill>
                <a:schemeClr val="dk1"/>
              </a:solidFill>
              <a:latin typeface="EB Garamond Medium"/>
              <a:ea typeface="EB Garamond Medium"/>
              <a:cs typeface="Public Sans"/>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endParaRPr dirty="0">
              <a:latin typeface="Public Sans"/>
              <a:ea typeface="Public Sans"/>
              <a:cs typeface="Public Sans"/>
              <a:sym typeface="Public Sans"/>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E-commerce(</a:t>
            </a:r>
            <a:r>
              <a:rPr lang="en-US" sz="1800" b="1" dirty="0" err="1">
                <a:solidFill>
                  <a:schemeClr val="dk2"/>
                </a:solidFill>
                <a:latin typeface="EB Garamond"/>
                <a:ea typeface="EB Garamond"/>
                <a:cs typeface="EB Garamond"/>
                <a:sym typeface="EB Garamond"/>
              </a:rPr>
              <a:t>Amkart</a:t>
            </a:r>
            <a:r>
              <a:rPr lang="en-US" sz="1800" b="1" dirty="0">
                <a:solidFill>
                  <a:schemeClr val="dk2"/>
                </a:solidFill>
                <a:latin typeface="EB Garamond"/>
                <a:ea typeface="EB Garamond"/>
                <a:cs typeface="EB Garamond"/>
                <a:sym typeface="EB Garamond"/>
              </a:rPr>
              <a:t>)</a:t>
            </a:r>
            <a:endParaRPr sz="1800" b="1" dirty="0">
              <a:latin typeface="EB Garamond"/>
              <a:ea typeface="EB Garamond"/>
              <a:cs typeface="EB Garamond"/>
              <a:sym typeface="EB Garamond"/>
            </a:endParaRPr>
          </a:p>
        </p:txBody>
      </p:sp>
      <p:pic>
        <p:nvPicPr>
          <p:cNvPr id="5" name="Picture 4">
            <a:extLst>
              <a:ext uri="{FF2B5EF4-FFF2-40B4-BE49-F238E27FC236}">
                <a16:creationId xmlns:a16="http://schemas.microsoft.com/office/drawing/2014/main" id="{F7F24A71-E29C-3EEF-6739-2D7CB0C461E1}"/>
              </a:ext>
            </a:extLst>
          </p:cNvPr>
          <p:cNvPicPr>
            <a:picLocks noChangeAspect="1"/>
          </p:cNvPicPr>
          <p:nvPr/>
        </p:nvPicPr>
        <p:blipFill>
          <a:blip r:embed="rId3"/>
          <a:stretch>
            <a:fillRect/>
          </a:stretch>
        </p:blipFill>
        <p:spPr>
          <a:xfrm>
            <a:off x="4076699" y="307181"/>
            <a:ext cx="4681537" cy="45291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D086BC-9426-A0B6-5C6F-7B6D18133A71}"/>
              </a:ext>
            </a:extLst>
          </p:cNvPr>
          <p:cNvSpPr txBox="1"/>
          <p:nvPr/>
        </p:nvSpPr>
        <p:spPr>
          <a:xfrm>
            <a:off x="357188" y="274173"/>
            <a:ext cx="4572000" cy="316049"/>
          </a:xfrm>
          <a:prstGeom prst="rect">
            <a:avLst/>
          </a:prstGeom>
          <a:noFill/>
        </p:spPr>
        <p:txBody>
          <a:bodyPr wrap="square">
            <a:spAutoFit/>
          </a:bodyPr>
          <a:lstStyle/>
          <a:p>
            <a:pPr marL="139700">
              <a:lnSpc>
                <a:spcPct val="107916"/>
              </a:lnSpc>
              <a:buClr>
                <a:schemeClr val="dk1"/>
              </a:buClr>
              <a:buSzPts val="1400"/>
            </a:pPr>
            <a:r>
              <a:rPr lang="en-US" sz="1400" b="1" dirty="0">
                <a:solidFill>
                  <a:srgbClr val="0B5394"/>
                </a:solidFill>
                <a:latin typeface="EB Garamond Medium"/>
                <a:ea typeface="EB Garamond Medium"/>
                <a:cs typeface="EB Garamond Medium"/>
                <a:sym typeface="EB Garamond Medium"/>
              </a:rPr>
              <a:t>1)        What is E-commerce ? </a:t>
            </a:r>
            <a:endParaRPr lang="en-US" dirty="0">
              <a:solidFill>
                <a:schemeClr val="dk1"/>
              </a:solidFill>
              <a:latin typeface="EB Garamond Medium"/>
              <a:ea typeface="EB Garamond Medium"/>
              <a:cs typeface="EB Garamond Medium"/>
              <a:sym typeface="EB Garamond Medium"/>
            </a:endParaRPr>
          </a:p>
        </p:txBody>
      </p:sp>
      <p:sp>
        <p:nvSpPr>
          <p:cNvPr id="12" name="TextBox 11">
            <a:extLst>
              <a:ext uri="{FF2B5EF4-FFF2-40B4-BE49-F238E27FC236}">
                <a16:creationId xmlns:a16="http://schemas.microsoft.com/office/drawing/2014/main" id="{0D48A333-D9B1-6C55-20BD-EA16FAC69714}"/>
              </a:ext>
            </a:extLst>
          </p:cNvPr>
          <p:cNvSpPr txBox="1"/>
          <p:nvPr/>
        </p:nvSpPr>
        <p:spPr>
          <a:xfrm>
            <a:off x="1042989" y="669024"/>
            <a:ext cx="7908130" cy="2610779"/>
          </a:xfrm>
          <a:prstGeom prst="rect">
            <a:avLst/>
          </a:prstGeom>
          <a:noFill/>
        </p:spPr>
        <p:txBody>
          <a:bodyPr wrap="square">
            <a:spAutoFit/>
          </a:bodyPr>
          <a:lstStyle/>
          <a:p>
            <a:pPr algn="just">
              <a:lnSpc>
                <a:spcPct val="200000"/>
              </a:lnSpc>
            </a:pPr>
            <a:r>
              <a:rPr lang="en-IN" dirty="0"/>
              <a:t>	</a:t>
            </a:r>
            <a:r>
              <a:rPr lang="en-US" dirty="0"/>
              <a:t>E-commerce (electronic commerce) is the activity of electronically buying or selling of products on online services or over the Internet. E-commerce draws on technologies such as  mobile commerce, electronic funds transfer, supply chain management, Internet marketing, online transaction processing, electronic data interchange (EDI), inventory management systems, and automated data collection systems. E-commerce is in turn driven by the technological advances of the semiconductor industry, and is the largest sector of the electronics industry.</a:t>
            </a:r>
            <a:endParaRPr lang="en-IN" dirty="0"/>
          </a:p>
        </p:txBody>
      </p:sp>
      <p:sp>
        <p:nvSpPr>
          <p:cNvPr id="4" name="TextBox 3">
            <a:extLst>
              <a:ext uri="{FF2B5EF4-FFF2-40B4-BE49-F238E27FC236}">
                <a16:creationId xmlns:a16="http://schemas.microsoft.com/office/drawing/2014/main" id="{0D54540E-5416-BC5D-8F10-DE6B39A39449}"/>
              </a:ext>
            </a:extLst>
          </p:cNvPr>
          <p:cNvSpPr txBox="1"/>
          <p:nvPr/>
        </p:nvSpPr>
        <p:spPr>
          <a:xfrm>
            <a:off x="3500437" y="3886201"/>
            <a:ext cx="3028951" cy="83099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r>
              <a:rPr lang="en-IN" sz="2400" dirty="0">
                <a:latin typeface="Agency FB" panose="020B0503020202020204" pitchFamily="34" charset="0"/>
              </a:rPr>
              <a:t>Order it… </a:t>
            </a:r>
          </a:p>
          <a:p>
            <a:r>
              <a:rPr lang="en-IN" sz="2400" dirty="0">
                <a:latin typeface="Agency FB" panose="020B0503020202020204" pitchFamily="34" charset="0"/>
              </a:rPr>
              <a:t>		Get it…</a:t>
            </a:r>
          </a:p>
        </p:txBody>
      </p:sp>
    </p:spTree>
    <p:extLst>
      <p:ext uri="{BB962C8B-B14F-4D97-AF65-F5344CB8AC3E}">
        <p14:creationId xmlns:p14="http://schemas.microsoft.com/office/powerpoint/2010/main" val="114277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70899A-6F94-FA77-293B-95C90F61B6C7}"/>
              </a:ext>
            </a:extLst>
          </p:cNvPr>
          <p:cNvSpPr txBox="1"/>
          <p:nvPr/>
        </p:nvSpPr>
        <p:spPr>
          <a:xfrm>
            <a:off x="564357" y="285452"/>
            <a:ext cx="4572000" cy="307777"/>
          </a:xfrm>
          <a:prstGeom prst="rect">
            <a:avLst/>
          </a:prstGeom>
          <a:noFill/>
        </p:spPr>
        <p:txBody>
          <a:bodyPr wrap="square">
            <a:spAutoFit/>
          </a:bodyPr>
          <a:lstStyle/>
          <a:p>
            <a:r>
              <a:rPr lang="en-IN" sz="1400" b="1" dirty="0">
                <a:solidFill>
                  <a:srgbClr val="0B5394"/>
                </a:solidFill>
                <a:latin typeface="EB Garamond Medium"/>
                <a:ea typeface="EB Garamond Medium"/>
                <a:cs typeface="EB Garamond Medium"/>
                <a:sym typeface="EB Garamond Medium"/>
              </a:rPr>
              <a:t>2)        Types of </a:t>
            </a:r>
            <a:r>
              <a:rPr lang="en-US" sz="1400" b="1" dirty="0">
                <a:solidFill>
                  <a:srgbClr val="0B5394"/>
                </a:solidFill>
                <a:latin typeface="EB Garamond Medium"/>
                <a:ea typeface="EB Garamond Medium"/>
                <a:cs typeface="EB Garamond Medium"/>
                <a:sym typeface="EB Garamond Medium"/>
              </a:rPr>
              <a:t>E-commerce :</a:t>
            </a:r>
          </a:p>
        </p:txBody>
      </p:sp>
      <p:sp>
        <p:nvSpPr>
          <p:cNvPr id="5" name="TextBox 4">
            <a:extLst>
              <a:ext uri="{FF2B5EF4-FFF2-40B4-BE49-F238E27FC236}">
                <a16:creationId xmlns:a16="http://schemas.microsoft.com/office/drawing/2014/main" id="{F604CF22-DE01-604E-663F-B67A7440703C}"/>
              </a:ext>
            </a:extLst>
          </p:cNvPr>
          <p:cNvSpPr txBox="1"/>
          <p:nvPr/>
        </p:nvSpPr>
        <p:spPr>
          <a:xfrm>
            <a:off x="1293019" y="661244"/>
            <a:ext cx="3357562" cy="2610779"/>
          </a:xfrm>
          <a:prstGeom prst="rect">
            <a:avLst/>
          </a:prstGeom>
          <a:noFill/>
        </p:spPr>
        <p:txBody>
          <a:bodyPr wrap="square">
            <a:spAutoFit/>
          </a:bodyPr>
          <a:lstStyle/>
          <a:p>
            <a:pPr marL="342900" indent="-342900">
              <a:lnSpc>
                <a:spcPct val="200000"/>
              </a:lnSpc>
              <a:buFont typeface="+mj-lt"/>
              <a:buAutoNum type="arabicParenR"/>
            </a:pPr>
            <a:r>
              <a:rPr lang="en-US" dirty="0"/>
              <a:t>Business-to-Consumer (B2C)</a:t>
            </a:r>
          </a:p>
          <a:p>
            <a:pPr marL="342900" indent="-342900">
              <a:lnSpc>
                <a:spcPct val="200000"/>
              </a:lnSpc>
              <a:buFont typeface="+mj-lt"/>
              <a:buAutoNum type="arabicParenR"/>
            </a:pPr>
            <a:r>
              <a:rPr lang="en-US" dirty="0"/>
              <a:t>Consumer-to-Business (C2B)</a:t>
            </a:r>
          </a:p>
          <a:p>
            <a:pPr marL="342900" indent="-342900">
              <a:lnSpc>
                <a:spcPct val="200000"/>
              </a:lnSpc>
              <a:buFont typeface="+mj-lt"/>
              <a:buAutoNum type="arabicParenR"/>
            </a:pPr>
            <a:r>
              <a:rPr lang="en-US" dirty="0"/>
              <a:t>Business-to-Business (B2B)</a:t>
            </a:r>
          </a:p>
          <a:p>
            <a:pPr marL="342900" indent="-342900">
              <a:lnSpc>
                <a:spcPct val="200000"/>
              </a:lnSpc>
              <a:buFont typeface="+mj-lt"/>
              <a:buAutoNum type="arabicParenR"/>
            </a:pPr>
            <a:r>
              <a:rPr lang="en-US" dirty="0"/>
              <a:t>Consumer-to-Consumer (C2C)</a:t>
            </a:r>
          </a:p>
          <a:p>
            <a:pPr marL="342900" indent="-342900">
              <a:lnSpc>
                <a:spcPct val="200000"/>
              </a:lnSpc>
              <a:buFont typeface="+mj-lt"/>
              <a:buAutoNum type="arabicParenR"/>
            </a:pPr>
            <a:r>
              <a:rPr lang="en-US" dirty="0"/>
              <a:t>Business-to-Administration (B2A)</a:t>
            </a:r>
          </a:p>
          <a:p>
            <a:pPr marL="342900" indent="-342900">
              <a:lnSpc>
                <a:spcPct val="200000"/>
              </a:lnSpc>
              <a:buFont typeface="+mj-lt"/>
              <a:buAutoNum type="arabicParenR"/>
            </a:pPr>
            <a:r>
              <a:rPr lang="en-US" dirty="0"/>
              <a:t>Consumer-to-Administration</a:t>
            </a:r>
          </a:p>
        </p:txBody>
      </p:sp>
      <p:pic>
        <p:nvPicPr>
          <p:cNvPr id="7" name="Picture 6">
            <a:extLst>
              <a:ext uri="{FF2B5EF4-FFF2-40B4-BE49-F238E27FC236}">
                <a16:creationId xmlns:a16="http://schemas.microsoft.com/office/drawing/2014/main" id="{764D78AA-AD6C-0982-508E-B9A0C3C851EC}"/>
              </a:ext>
            </a:extLst>
          </p:cNvPr>
          <p:cNvPicPr>
            <a:picLocks noChangeAspect="1"/>
          </p:cNvPicPr>
          <p:nvPr/>
        </p:nvPicPr>
        <p:blipFill>
          <a:blip r:embed="rId2"/>
          <a:stretch>
            <a:fillRect/>
          </a:stretch>
        </p:blipFill>
        <p:spPr>
          <a:xfrm>
            <a:off x="5029199" y="421480"/>
            <a:ext cx="3693317" cy="3929064"/>
          </a:xfrm>
          <a:prstGeom prst="rect">
            <a:avLst/>
          </a:prstGeom>
        </p:spPr>
      </p:pic>
    </p:spTree>
    <p:extLst>
      <p:ext uri="{BB962C8B-B14F-4D97-AF65-F5344CB8AC3E}">
        <p14:creationId xmlns:p14="http://schemas.microsoft.com/office/powerpoint/2010/main" val="361796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B950FA-892F-21E3-3FC9-0C39FCFFC0DF}"/>
              </a:ext>
            </a:extLst>
          </p:cNvPr>
          <p:cNvSpPr txBox="1"/>
          <p:nvPr/>
        </p:nvSpPr>
        <p:spPr>
          <a:xfrm>
            <a:off x="407194" y="138707"/>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3)        Impact of E-commerce :</a:t>
            </a:r>
          </a:p>
        </p:txBody>
      </p:sp>
      <p:sp>
        <p:nvSpPr>
          <p:cNvPr id="5" name="TextBox 4">
            <a:extLst>
              <a:ext uri="{FF2B5EF4-FFF2-40B4-BE49-F238E27FC236}">
                <a16:creationId xmlns:a16="http://schemas.microsoft.com/office/drawing/2014/main" id="{CFD60385-DB90-266A-662C-D229C25577A5}"/>
              </a:ext>
            </a:extLst>
          </p:cNvPr>
          <p:cNvSpPr txBox="1"/>
          <p:nvPr/>
        </p:nvSpPr>
        <p:spPr>
          <a:xfrm>
            <a:off x="1257301" y="446484"/>
            <a:ext cx="8115300" cy="4576702"/>
          </a:xfrm>
          <a:prstGeom prst="rect">
            <a:avLst/>
          </a:prstGeom>
          <a:noFill/>
        </p:spPr>
        <p:txBody>
          <a:bodyPr wrap="square">
            <a:spAutoFit/>
          </a:bodyPr>
          <a:lstStyle/>
          <a:p>
            <a:pPr marL="342900" lvl="1" indent="-342900">
              <a:lnSpc>
                <a:spcPct val="150000"/>
              </a:lnSpc>
              <a:buFont typeface="+mj-lt"/>
              <a:buAutoNum type="arabicParenR"/>
            </a:pPr>
            <a:r>
              <a:rPr lang="en-US" dirty="0"/>
              <a:t>Cookie Central, http://www.cookiecentral.com.</a:t>
            </a:r>
          </a:p>
          <a:p>
            <a:pPr marL="342900" lvl="1" indent="-342900">
              <a:lnSpc>
                <a:spcPct val="150000"/>
              </a:lnSpc>
              <a:buFont typeface="+mj-lt"/>
              <a:buAutoNum type="arabicParenR"/>
            </a:pPr>
            <a:endParaRPr lang="en-US" dirty="0"/>
          </a:p>
          <a:p>
            <a:pPr marL="342900" lvl="1" indent="-342900">
              <a:lnSpc>
                <a:spcPct val="150000"/>
              </a:lnSpc>
              <a:buFont typeface="+mj-lt"/>
              <a:buAutoNum type="arabicParenR"/>
            </a:pPr>
            <a:r>
              <a:rPr lang="en-US" dirty="0"/>
              <a:t>Bake Your Own Internet Cookie, Privacy.net, http://www.privacy.net/cookies/</a:t>
            </a:r>
          </a:p>
          <a:p>
            <a:pPr marL="342900" lvl="1" indent="-342900">
              <a:lnSpc>
                <a:spcPct val="150000"/>
              </a:lnSpc>
              <a:buFont typeface="+mj-lt"/>
              <a:buAutoNum type="arabicParenR"/>
            </a:pPr>
            <a:endParaRPr lang="en-US" dirty="0"/>
          </a:p>
          <a:p>
            <a:pPr marL="342900" lvl="1" indent="-342900">
              <a:lnSpc>
                <a:spcPct val="150000"/>
              </a:lnSpc>
              <a:buFont typeface="+mj-lt"/>
              <a:buAutoNum type="arabicParenR"/>
            </a:pPr>
            <a:r>
              <a:rPr lang="en-US" dirty="0"/>
              <a:t>Electronic Frontier Foundation, The Web Bug FAQ, http://www.eff.org/pub/Privacy/Profiling_cookies_webbugs/web_bug.html.</a:t>
            </a:r>
          </a:p>
          <a:p>
            <a:pPr marL="342900" lvl="1" indent="-342900">
              <a:lnSpc>
                <a:spcPct val="150000"/>
              </a:lnSpc>
              <a:buFont typeface="+mj-lt"/>
              <a:buAutoNum type="arabicParenR"/>
            </a:pPr>
            <a:endParaRPr lang="en-US" dirty="0"/>
          </a:p>
          <a:p>
            <a:pPr marL="342900" lvl="1" indent="-342900">
              <a:lnSpc>
                <a:spcPct val="150000"/>
              </a:lnSpc>
              <a:buFont typeface="+mj-lt"/>
              <a:buAutoNum type="arabicParenR"/>
            </a:pPr>
            <a:r>
              <a:rPr lang="en-US" dirty="0"/>
              <a:t>18 U.S.C. §§ 2510-22, http://caselaw.lp.findlaw.com/casecode/uscodes/18/parts/i/chapters/119/toc.html.</a:t>
            </a:r>
          </a:p>
          <a:p>
            <a:pPr marL="342900" lvl="1" indent="-342900">
              <a:lnSpc>
                <a:spcPct val="150000"/>
              </a:lnSpc>
              <a:buFont typeface="+mj-lt"/>
              <a:buAutoNum type="arabicParenR"/>
            </a:pPr>
            <a:endParaRPr lang="en-US" dirty="0"/>
          </a:p>
          <a:p>
            <a:pPr marL="342900" lvl="1" indent="-342900">
              <a:lnSpc>
                <a:spcPct val="150000"/>
              </a:lnSpc>
              <a:buFont typeface="+mj-lt"/>
              <a:buAutoNum type="arabicParenR"/>
            </a:pPr>
            <a:r>
              <a:rPr lang="en-US" dirty="0"/>
              <a:t>18 U.S.C. §§ 2701-11, http://caselaw.lp.findlaw.com/casecode/uscodes/18/parts/i/chapters/121/toc.html.</a:t>
            </a:r>
          </a:p>
          <a:p>
            <a:pPr marL="342900" lvl="1" indent="-342900">
              <a:lnSpc>
                <a:spcPct val="150000"/>
              </a:lnSpc>
              <a:buFont typeface="+mj-lt"/>
              <a:buAutoNum type="arabicParenR"/>
            </a:pPr>
            <a:endParaRPr lang="en-US" dirty="0"/>
          </a:p>
          <a:p>
            <a:pPr marL="342900" lvl="1" indent="-342900">
              <a:lnSpc>
                <a:spcPct val="150000"/>
              </a:lnSpc>
              <a:buFont typeface="+mj-lt"/>
              <a:buAutoNum type="arabicParenR"/>
            </a:pPr>
            <a:r>
              <a:rPr lang="en-US" dirty="0" err="1"/>
              <a:t>Bohach</a:t>
            </a:r>
            <a:r>
              <a:rPr lang="en-US" dirty="0"/>
              <a:t> v. City of Reno, 932 F. Supp. 1232, 1236 (D. Nev. 1996).</a:t>
            </a:r>
            <a:endParaRPr lang="en-IN" dirty="0"/>
          </a:p>
        </p:txBody>
      </p:sp>
    </p:spTree>
    <p:extLst>
      <p:ext uri="{BB962C8B-B14F-4D97-AF65-F5344CB8AC3E}">
        <p14:creationId xmlns:p14="http://schemas.microsoft.com/office/powerpoint/2010/main" val="324983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C49A5-A4E7-BD89-3E9D-4072406AD66B}"/>
              </a:ext>
            </a:extLst>
          </p:cNvPr>
          <p:cNvSpPr txBox="1"/>
          <p:nvPr/>
        </p:nvSpPr>
        <p:spPr>
          <a:xfrm>
            <a:off x="485775" y="299741"/>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4)        Advantages  :</a:t>
            </a:r>
            <a:endParaRPr lang="en-IN" dirty="0"/>
          </a:p>
        </p:txBody>
      </p:sp>
      <p:sp>
        <p:nvSpPr>
          <p:cNvPr id="5" name="TextBox 4">
            <a:extLst>
              <a:ext uri="{FF2B5EF4-FFF2-40B4-BE49-F238E27FC236}">
                <a16:creationId xmlns:a16="http://schemas.microsoft.com/office/drawing/2014/main" id="{FD7F46DF-5593-C898-BB2C-5C1C5665B429}"/>
              </a:ext>
            </a:extLst>
          </p:cNvPr>
          <p:cNvSpPr txBox="1"/>
          <p:nvPr/>
        </p:nvSpPr>
        <p:spPr>
          <a:xfrm>
            <a:off x="1185863" y="614961"/>
            <a:ext cx="4572000" cy="4338367"/>
          </a:xfrm>
          <a:prstGeom prst="rect">
            <a:avLst/>
          </a:prstGeom>
          <a:noFill/>
        </p:spPr>
        <p:txBody>
          <a:bodyPr wrap="square">
            <a:spAutoFit/>
          </a:bodyPr>
          <a:lstStyle/>
          <a:p>
            <a:pPr>
              <a:lnSpc>
                <a:spcPct val="200000"/>
              </a:lnSpc>
            </a:pPr>
            <a:r>
              <a:rPr lang="en-US" dirty="0"/>
              <a:t>1. Lower prices</a:t>
            </a:r>
          </a:p>
          <a:p>
            <a:pPr>
              <a:lnSpc>
                <a:spcPct val="200000"/>
              </a:lnSpc>
            </a:pPr>
            <a:r>
              <a:rPr lang="en-US" dirty="0"/>
              <a:t>2. Convenient and safe</a:t>
            </a:r>
          </a:p>
          <a:p>
            <a:pPr>
              <a:lnSpc>
                <a:spcPct val="200000"/>
              </a:lnSpc>
            </a:pPr>
            <a:r>
              <a:rPr lang="en-US" dirty="0"/>
              <a:t>3. Wide product variety</a:t>
            </a:r>
          </a:p>
          <a:p>
            <a:pPr>
              <a:lnSpc>
                <a:spcPct val="200000"/>
              </a:lnSpc>
            </a:pPr>
            <a:r>
              <a:rPr lang="en-US" dirty="0"/>
              <a:t>4. More informed decision-making</a:t>
            </a:r>
          </a:p>
          <a:p>
            <a:pPr>
              <a:lnSpc>
                <a:spcPct val="200000"/>
              </a:lnSpc>
            </a:pPr>
            <a:r>
              <a:rPr lang="en-US" dirty="0"/>
              <a:t>5. Saves time</a:t>
            </a:r>
          </a:p>
          <a:p>
            <a:pPr>
              <a:lnSpc>
                <a:spcPct val="200000"/>
              </a:lnSpc>
            </a:pPr>
            <a:r>
              <a:rPr lang="en-US" dirty="0"/>
              <a:t>6. Wider customer base</a:t>
            </a:r>
          </a:p>
          <a:p>
            <a:pPr>
              <a:lnSpc>
                <a:spcPct val="200000"/>
              </a:lnSpc>
            </a:pPr>
            <a:r>
              <a:rPr lang="en-US" dirty="0"/>
              <a:t>7. Easier to scale up </a:t>
            </a:r>
          </a:p>
          <a:p>
            <a:pPr>
              <a:lnSpc>
                <a:spcPct val="200000"/>
              </a:lnSpc>
            </a:pPr>
            <a:r>
              <a:rPr lang="en-US" dirty="0"/>
              <a:t>8. Open always</a:t>
            </a:r>
            <a:r>
              <a:rPr lang="en-IN" b="1" dirty="0">
                <a:latin typeface="roboto" panose="02000000000000000000" pitchFamily="2" charset="0"/>
              </a:rPr>
              <a:t> </a:t>
            </a:r>
            <a:endParaRPr lang="en-US" dirty="0"/>
          </a:p>
          <a:p>
            <a:pPr>
              <a:lnSpc>
                <a:spcPct val="200000"/>
              </a:lnSpc>
            </a:pPr>
            <a:r>
              <a:rPr lang="en-US" dirty="0"/>
              <a:t>9. Flexibility and speed</a:t>
            </a:r>
            <a:endParaRPr lang="en-IN" b="1" i="0" dirty="0">
              <a:solidFill>
                <a:srgbClr val="000000"/>
              </a:solidFill>
              <a:effectLst/>
              <a:latin typeface="roboto" panose="02000000000000000000" pitchFamily="2" charset="0"/>
            </a:endParaRPr>
          </a:p>
          <a:p>
            <a:pPr>
              <a:lnSpc>
                <a:spcPct val="200000"/>
              </a:lnSpc>
            </a:pPr>
            <a:endParaRPr lang="en-IN" b="1" i="0" dirty="0">
              <a:solidFill>
                <a:srgbClr val="000000"/>
              </a:solidFill>
              <a:effectLst/>
              <a:latin typeface="roboto" panose="020B0604020202020204" pitchFamily="2" charset="0"/>
            </a:endParaRPr>
          </a:p>
        </p:txBody>
      </p:sp>
      <p:pic>
        <p:nvPicPr>
          <p:cNvPr id="7" name="Picture 6">
            <a:extLst>
              <a:ext uri="{FF2B5EF4-FFF2-40B4-BE49-F238E27FC236}">
                <a16:creationId xmlns:a16="http://schemas.microsoft.com/office/drawing/2014/main" id="{CB8EB0C1-507D-3C64-6626-BB3B337DFFDD}"/>
              </a:ext>
            </a:extLst>
          </p:cNvPr>
          <p:cNvPicPr>
            <a:picLocks noChangeAspect="1"/>
          </p:cNvPicPr>
          <p:nvPr/>
        </p:nvPicPr>
        <p:blipFill>
          <a:blip r:embed="rId2"/>
          <a:stretch>
            <a:fillRect/>
          </a:stretch>
        </p:blipFill>
        <p:spPr>
          <a:xfrm>
            <a:off x="5057775" y="607518"/>
            <a:ext cx="3228975" cy="3807319"/>
          </a:xfrm>
          <a:prstGeom prst="rect">
            <a:avLst/>
          </a:prstGeom>
        </p:spPr>
      </p:pic>
    </p:spTree>
    <p:extLst>
      <p:ext uri="{BB962C8B-B14F-4D97-AF65-F5344CB8AC3E}">
        <p14:creationId xmlns:p14="http://schemas.microsoft.com/office/powerpoint/2010/main" val="158083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A083F3-EB1C-8B7E-D1CF-3196B91A87EF}"/>
              </a:ext>
            </a:extLst>
          </p:cNvPr>
          <p:cNvSpPr txBox="1"/>
          <p:nvPr/>
        </p:nvSpPr>
        <p:spPr>
          <a:xfrm>
            <a:off x="485775" y="299175"/>
            <a:ext cx="4572000" cy="307777"/>
          </a:xfrm>
          <a:prstGeom prst="rect">
            <a:avLst/>
          </a:prstGeom>
          <a:noFill/>
        </p:spPr>
        <p:txBody>
          <a:bodyPr wrap="square">
            <a:spAutoFit/>
          </a:bodyPr>
          <a:lstStyle/>
          <a:p>
            <a:r>
              <a:rPr lang="en-US" b="1" dirty="0">
                <a:solidFill>
                  <a:srgbClr val="0B5394"/>
                </a:solidFill>
                <a:latin typeface="EB Garamond Medium"/>
                <a:ea typeface="EB Garamond Medium"/>
                <a:cs typeface="EB Garamond Medium"/>
                <a:sym typeface="EB Garamond Medium"/>
              </a:rPr>
              <a:t>5</a:t>
            </a:r>
            <a:r>
              <a:rPr lang="en-US" sz="1400" b="1" dirty="0">
                <a:solidFill>
                  <a:srgbClr val="0B5394"/>
                </a:solidFill>
                <a:latin typeface="EB Garamond Medium"/>
                <a:ea typeface="EB Garamond Medium"/>
                <a:cs typeface="EB Garamond Medium"/>
                <a:sym typeface="EB Garamond Medium"/>
              </a:rPr>
              <a:t>)        E-commerce challenges :</a:t>
            </a:r>
            <a:endParaRPr lang="en-IN" dirty="0"/>
          </a:p>
        </p:txBody>
      </p:sp>
      <p:sp>
        <p:nvSpPr>
          <p:cNvPr id="5" name="TextBox 4">
            <a:extLst>
              <a:ext uri="{FF2B5EF4-FFF2-40B4-BE49-F238E27FC236}">
                <a16:creationId xmlns:a16="http://schemas.microsoft.com/office/drawing/2014/main" id="{463F17FD-640E-6CCD-8BB7-02858B73CB8F}"/>
              </a:ext>
            </a:extLst>
          </p:cNvPr>
          <p:cNvSpPr txBox="1"/>
          <p:nvPr/>
        </p:nvSpPr>
        <p:spPr>
          <a:xfrm>
            <a:off x="1249680" y="745036"/>
            <a:ext cx="3964939" cy="3041667"/>
          </a:xfrm>
          <a:prstGeom prst="rect">
            <a:avLst/>
          </a:prstGeom>
          <a:noFill/>
        </p:spPr>
        <p:txBody>
          <a:bodyPr wrap="square" anchor="b">
            <a:spAutoFit/>
          </a:bodyPr>
          <a:lstStyle/>
          <a:p>
            <a:pPr>
              <a:lnSpc>
                <a:spcPct val="200000"/>
              </a:lnSpc>
            </a:pPr>
            <a:r>
              <a:rPr lang="en-US" dirty="0"/>
              <a:t>When it comes to eCommerce, one of the biggest challenges faced is security breaches. There is a lot of information/data that is involved while dealing with eCommerce and a technical issue with data can cause severe damage to the retailer’s daily operations as well as brand image.</a:t>
            </a:r>
            <a:endParaRPr lang="en-IN" dirty="0"/>
          </a:p>
        </p:txBody>
      </p:sp>
      <p:pic>
        <p:nvPicPr>
          <p:cNvPr id="7" name="Picture 6">
            <a:extLst>
              <a:ext uri="{FF2B5EF4-FFF2-40B4-BE49-F238E27FC236}">
                <a16:creationId xmlns:a16="http://schemas.microsoft.com/office/drawing/2014/main" id="{1BBC0336-4E78-F366-0CBE-E64C7B37E00F}"/>
              </a:ext>
            </a:extLst>
          </p:cNvPr>
          <p:cNvPicPr>
            <a:picLocks noChangeAspect="1"/>
          </p:cNvPicPr>
          <p:nvPr/>
        </p:nvPicPr>
        <p:blipFill>
          <a:blip r:embed="rId2"/>
          <a:stretch>
            <a:fillRect/>
          </a:stretch>
        </p:blipFill>
        <p:spPr>
          <a:xfrm>
            <a:off x="5636419" y="685730"/>
            <a:ext cx="3021806" cy="3497650"/>
          </a:xfrm>
          <a:prstGeom prst="rect">
            <a:avLst/>
          </a:prstGeom>
        </p:spPr>
      </p:pic>
    </p:spTree>
    <p:extLst>
      <p:ext uri="{BB962C8B-B14F-4D97-AF65-F5344CB8AC3E}">
        <p14:creationId xmlns:p14="http://schemas.microsoft.com/office/powerpoint/2010/main" val="248359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9DA70F-8FE3-973A-1A8E-C2EA1BA8360F}"/>
              </a:ext>
            </a:extLst>
          </p:cNvPr>
          <p:cNvSpPr txBox="1"/>
          <p:nvPr/>
        </p:nvSpPr>
        <p:spPr>
          <a:xfrm>
            <a:off x="492919" y="277743"/>
            <a:ext cx="4572000" cy="307777"/>
          </a:xfrm>
          <a:prstGeom prst="rect">
            <a:avLst/>
          </a:prstGeom>
          <a:noFill/>
        </p:spPr>
        <p:txBody>
          <a:bodyPr wrap="square">
            <a:spAutoFit/>
          </a:bodyPr>
          <a:lstStyle/>
          <a:p>
            <a:r>
              <a:rPr lang="en-US" b="1" dirty="0">
                <a:solidFill>
                  <a:srgbClr val="0B5394"/>
                </a:solidFill>
                <a:latin typeface="EB Garamond Medium"/>
                <a:ea typeface="EB Garamond Medium"/>
                <a:cs typeface="EB Garamond Medium"/>
                <a:sym typeface="EB Garamond Medium"/>
              </a:rPr>
              <a:t>6</a:t>
            </a:r>
            <a:r>
              <a:rPr lang="en-US" sz="1400" b="1" dirty="0">
                <a:solidFill>
                  <a:srgbClr val="0B5394"/>
                </a:solidFill>
                <a:latin typeface="EB Garamond Medium"/>
                <a:ea typeface="EB Garamond Medium"/>
                <a:cs typeface="EB Garamond Medium"/>
                <a:sym typeface="EB Garamond Medium"/>
              </a:rPr>
              <a:t>)        E-commerce Acquisition Timeline :</a:t>
            </a:r>
            <a:endParaRPr lang="en-IN" dirty="0"/>
          </a:p>
        </p:txBody>
      </p:sp>
      <p:pic>
        <p:nvPicPr>
          <p:cNvPr id="9" name="Picture 8">
            <a:extLst>
              <a:ext uri="{FF2B5EF4-FFF2-40B4-BE49-F238E27FC236}">
                <a16:creationId xmlns:a16="http://schemas.microsoft.com/office/drawing/2014/main" id="{B86F80A7-57D9-D6C4-9E9B-DD423E0967DD}"/>
              </a:ext>
            </a:extLst>
          </p:cNvPr>
          <p:cNvPicPr>
            <a:picLocks noChangeAspect="1"/>
          </p:cNvPicPr>
          <p:nvPr/>
        </p:nvPicPr>
        <p:blipFill>
          <a:blip r:embed="rId2"/>
          <a:stretch>
            <a:fillRect/>
          </a:stretch>
        </p:blipFill>
        <p:spPr>
          <a:xfrm>
            <a:off x="1664494" y="989638"/>
            <a:ext cx="5857876" cy="3482349"/>
          </a:xfrm>
          <a:prstGeom prst="rect">
            <a:avLst/>
          </a:prstGeom>
        </p:spPr>
      </p:pic>
    </p:spTree>
    <p:extLst>
      <p:ext uri="{BB962C8B-B14F-4D97-AF65-F5344CB8AC3E}">
        <p14:creationId xmlns:p14="http://schemas.microsoft.com/office/powerpoint/2010/main" val="3066733496"/>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TotalTime>
  <Words>634</Words>
  <Application>Microsoft Office PowerPoint</Application>
  <PresentationFormat>On-screen Show (16:9)</PresentationFormat>
  <Paragraphs>81</Paragraphs>
  <Slides>13</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Calibri</vt:lpstr>
      <vt:lpstr>EB Garamond</vt:lpstr>
      <vt:lpstr>EB Garamond SemiBold</vt:lpstr>
      <vt:lpstr>roboto</vt:lpstr>
      <vt:lpstr>EB Garamond Medium</vt:lpstr>
      <vt:lpstr>arial</vt:lpstr>
      <vt:lpstr>arial</vt:lpstr>
      <vt:lpstr>Agency FB</vt:lpstr>
      <vt:lpstr>Noto Sans Symbols</vt:lpstr>
      <vt:lpstr>Public Sans</vt:lpstr>
      <vt:lpstr>Simple Light</vt:lpstr>
      <vt:lpstr>PowerPoint Presentation</vt:lpstr>
      <vt:lpstr>Amkart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211520104062</cp:lastModifiedBy>
  <cp:revision>11</cp:revision>
  <dcterms:created xsi:type="dcterms:W3CDTF">2020-08-13T11:21:46Z</dcterms:created>
  <dcterms:modified xsi:type="dcterms:W3CDTF">2023-03-08T12:21:48Z</dcterms:modified>
</cp:coreProperties>
</file>